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4630400" cy="8229600"/>
  <p:notesSz cx="8229600" cy="14630400"/>
  <p:embeddedFontLst>
    <p:embeddedFont>
      <p:font typeface="Quattrocento"/>
      <p:regular r:id="rId15"/>
    </p:embeddedFont>
    <p:embeddedFont>
      <p:font typeface="Quattrocento"/>
      <p:regular r:id="rId16"/>
    </p:embeddedFont>
    <p:embeddedFont>
      <p:font typeface="Quattrocento"/>
      <p:regular r:id="rId17"/>
    </p:embeddedFont>
    <p:embeddedFont>
      <p:font typeface="Quattrocento"/>
      <p:regular r:id="rId18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openxmlformats.org/officeDocument/2006/relationships/font" Target="fonts/font1.fntdata"/><Relationship Id="rId16" Type="http://schemas.openxmlformats.org/officeDocument/2006/relationships/font" Target="fonts/font2.fntdata"/><Relationship Id="rId17" Type="http://schemas.openxmlformats.org/officeDocument/2006/relationships/font" Target="fonts/font3.fntdata"/><Relationship Id="rId18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8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>
              <a:alpha val="80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968693" y="2375297"/>
            <a:ext cx="12692896" cy="20040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7850"/>
              </a:lnSpc>
              <a:buNone/>
            </a:pPr>
            <a:r>
              <a:rPr lang="en-US" sz="63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英文單字小天地：輕鬆學習7個常用詞彙</a:t>
            </a:r>
            <a:endParaRPr lang="en-US" sz="6300" dirty="0"/>
          </a:p>
        </p:txBody>
      </p:sp>
      <p:sp>
        <p:nvSpPr>
          <p:cNvPr id="5" name="Text 2"/>
          <p:cNvSpPr/>
          <p:nvPr/>
        </p:nvSpPr>
        <p:spPr>
          <a:xfrm>
            <a:off x="968693" y="4749641"/>
            <a:ext cx="12692896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讓我們一起探索7個實用的英文單字！輕鬆記憶，快樂學習。</a:t>
            </a:r>
            <a:endParaRPr lang="en-US" sz="1900" dirty="0"/>
          </a:p>
        </p:txBody>
      </p:sp>
      <p:sp>
        <p:nvSpPr>
          <p:cNvPr id="6" name="Shape 3"/>
          <p:cNvSpPr/>
          <p:nvPr/>
        </p:nvSpPr>
        <p:spPr>
          <a:xfrm>
            <a:off x="968693" y="5440799"/>
            <a:ext cx="394930" cy="394930"/>
          </a:xfrm>
          <a:prstGeom prst="roundRect">
            <a:avLst>
              <a:gd name="adj" fmla="val 23151155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12" y="5448419"/>
            <a:ext cx="379690" cy="37969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486972" y="5422344"/>
            <a:ext cx="2234446" cy="4319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400"/>
              </a:lnSpc>
              <a:buNone/>
            </a:pPr>
            <a:r>
              <a:rPr lang="en-US" sz="2400" b="1" dirty="0">
                <a:solidFill>
                  <a:srgbClr val="F9EEE7"/>
                </a:solidFill>
                <a:latin typeface="Quattrocento Bold" pitchFamily="34" charset="0"/>
                <a:ea typeface="Quattrocento Bold" pitchFamily="34" charset="-122"/>
                <a:cs typeface="Quattrocento Bold" pitchFamily="34" charset="-120"/>
              </a:rPr>
              <a:t>投稿人：富鴻 池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2576513"/>
            <a:ext cx="5809059" cy="726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700"/>
              </a:lnSpc>
              <a:buNone/>
            </a:pPr>
            <a:r>
              <a:rPr lang="en-US" sz="455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Say (動詞) - 說</a:t>
            </a:r>
            <a:endParaRPr lang="en-US" sz="4550" dirty="0"/>
          </a:p>
        </p:txBody>
      </p:sp>
      <p:sp>
        <p:nvSpPr>
          <p:cNvPr id="3" name="Text 1"/>
          <p:cNvSpPr/>
          <p:nvPr/>
        </p:nvSpPr>
        <p:spPr>
          <a:xfrm>
            <a:off x="968693" y="3796308"/>
            <a:ext cx="12692896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表達想法、發表言論的常用動詞。</a:t>
            </a:r>
            <a:endParaRPr lang="en-US" sz="1900" dirty="0"/>
          </a:p>
        </p:txBody>
      </p:sp>
      <p:sp>
        <p:nvSpPr>
          <p:cNvPr id="4" name="Shape 2"/>
          <p:cNvSpPr/>
          <p:nvPr/>
        </p:nvSpPr>
        <p:spPr>
          <a:xfrm>
            <a:off x="968693" y="4746665"/>
            <a:ext cx="555427" cy="555427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</p:sp>
      <p:sp>
        <p:nvSpPr>
          <p:cNvPr id="5" name="Text 3"/>
          <p:cNvSpPr/>
          <p:nvPr/>
        </p:nvSpPr>
        <p:spPr>
          <a:xfrm>
            <a:off x="1184672" y="4850130"/>
            <a:ext cx="123468" cy="3484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700"/>
              </a:lnSpc>
              <a:buNone/>
            </a:pPr>
            <a:r>
              <a:rPr lang="en-US" sz="27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1</a:t>
            </a:r>
            <a:endParaRPr lang="en-US" sz="2700" dirty="0"/>
          </a:p>
        </p:txBody>
      </p:sp>
      <p:sp>
        <p:nvSpPr>
          <p:cNvPr id="6" name="Text 4"/>
          <p:cNvSpPr/>
          <p:nvPr/>
        </p:nvSpPr>
        <p:spPr>
          <a:xfrm>
            <a:off x="1770936" y="4746665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22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例句</a:t>
            </a:r>
            <a:endParaRPr lang="en-US" sz="2250" dirty="0"/>
          </a:p>
        </p:txBody>
      </p:sp>
      <p:sp>
        <p:nvSpPr>
          <p:cNvPr id="7" name="Text 5"/>
          <p:cNvSpPr/>
          <p:nvPr/>
        </p:nvSpPr>
        <p:spPr>
          <a:xfrm>
            <a:off x="1770936" y="5257919"/>
            <a:ext cx="3264218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She said hello to her friend.</a:t>
            </a:r>
            <a:endParaRPr lang="en-US" sz="1900" dirty="0"/>
          </a:p>
        </p:txBody>
      </p:sp>
      <p:sp>
        <p:nvSpPr>
          <p:cNvPr id="8" name="Shape 6"/>
          <p:cNvSpPr/>
          <p:nvPr/>
        </p:nvSpPr>
        <p:spPr>
          <a:xfrm>
            <a:off x="5281970" y="4746665"/>
            <a:ext cx="555427" cy="555427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</p:sp>
      <p:sp>
        <p:nvSpPr>
          <p:cNvPr id="9" name="Text 7"/>
          <p:cNvSpPr/>
          <p:nvPr/>
        </p:nvSpPr>
        <p:spPr>
          <a:xfrm>
            <a:off x="5466278" y="4850130"/>
            <a:ext cx="186809" cy="3484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700"/>
              </a:lnSpc>
              <a:buNone/>
            </a:pPr>
            <a:r>
              <a:rPr lang="en-US" sz="27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2</a:t>
            </a:r>
            <a:endParaRPr lang="en-US" sz="2700" dirty="0"/>
          </a:p>
        </p:txBody>
      </p:sp>
      <p:sp>
        <p:nvSpPr>
          <p:cNvPr id="10" name="Text 8"/>
          <p:cNvSpPr/>
          <p:nvPr/>
        </p:nvSpPr>
        <p:spPr>
          <a:xfrm>
            <a:off x="6084213" y="4746665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22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翻譯</a:t>
            </a:r>
            <a:endParaRPr lang="en-US" sz="2250" dirty="0"/>
          </a:p>
        </p:txBody>
      </p:sp>
      <p:sp>
        <p:nvSpPr>
          <p:cNvPr id="11" name="Text 9"/>
          <p:cNvSpPr/>
          <p:nvPr/>
        </p:nvSpPr>
        <p:spPr>
          <a:xfrm>
            <a:off x="6084213" y="5257919"/>
            <a:ext cx="3264218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她向她的朋友說了聲你好。</a:t>
            </a:r>
            <a:endParaRPr lang="en-US" sz="1900" dirty="0"/>
          </a:p>
        </p:txBody>
      </p:sp>
      <p:sp>
        <p:nvSpPr>
          <p:cNvPr id="12" name="Shape 10"/>
          <p:cNvSpPr/>
          <p:nvPr/>
        </p:nvSpPr>
        <p:spPr>
          <a:xfrm>
            <a:off x="9595247" y="4746665"/>
            <a:ext cx="555427" cy="555427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</p:sp>
      <p:sp>
        <p:nvSpPr>
          <p:cNvPr id="13" name="Text 11"/>
          <p:cNvSpPr/>
          <p:nvPr/>
        </p:nvSpPr>
        <p:spPr>
          <a:xfrm>
            <a:off x="9778127" y="4850130"/>
            <a:ext cx="189667" cy="3484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700"/>
              </a:lnSpc>
              <a:buNone/>
            </a:pPr>
            <a:r>
              <a:rPr lang="en-US" sz="27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3</a:t>
            </a:r>
            <a:endParaRPr lang="en-US" sz="2700" dirty="0"/>
          </a:p>
        </p:txBody>
      </p:sp>
      <p:sp>
        <p:nvSpPr>
          <p:cNvPr id="14" name="Text 12"/>
          <p:cNvSpPr/>
          <p:nvPr/>
        </p:nvSpPr>
        <p:spPr>
          <a:xfrm>
            <a:off x="10397490" y="4746665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22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小提示</a:t>
            </a:r>
            <a:endParaRPr lang="en-US" sz="2250" dirty="0"/>
          </a:p>
        </p:txBody>
      </p:sp>
      <p:sp>
        <p:nvSpPr>
          <p:cNvPr id="15" name="Text 13"/>
          <p:cNvSpPr/>
          <p:nvPr/>
        </p:nvSpPr>
        <p:spPr>
          <a:xfrm>
            <a:off x="10397490" y="5257919"/>
            <a:ext cx="3264218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多用於日常對話中。</a:t>
            </a:r>
            <a:endParaRPr lang="en-US" sz="1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4037" y="1207532"/>
            <a:ext cx="5899071" cy="726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700"/>
              </a:lnSpc>
              <a:buNone/>
            </a:pPr>
            <a:r>
              <a:rPr lang="en-US" sz="455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Have to (助動詞) - 必須</a:t>
            </a:r>
            <a:endParaRPr lang="en-US" sz="4550" dirty="0"/>
          </a:p>
        </p:txBody>
      </p:sp>
      <p:sp>
        <p:nvSpPr>
          <p:cNvPr id="4" name="Text 1"/>
          <p:cNvSpPr/>
          <p:nvPr/>
        </p:nvSpPr>
        <p:spPr>
          <a:xfrm>
            <a:off x="864037" y="2303859"/>
            <a:ext cx="74159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表示必要性或義務的短語。</a:t>
            </a:r>
            <a:endParaRPr lang="en-US" sz="1900" dirty="0"/>
          </a:p>
        </p:txBody>
      </p:sp>
      <p:sp>
        <p:nvSpPr>
          <p:cNvPr id="5" name="Shape 2"/>
          <p:cNvSpPr/>
          <p:nvPr/>
        </p:nvSpPr>
        <p:spPr>
          <a:xfrm>
            <a:off x="864037" y="3254216"/>
            <a:ext cx="555427" cy="555427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</p:sp>
      <p:sp>
        <p:nvSpPr>
          <p:cNvPr id="6" name="Text 3"/>
          <p:cNvSpPr/>
          <p:nvPr/>
        </p:nvSpPr>
        <p:spPr>
          <a:xfrm>
            <a:off x="1080016" y="3357682"/>
            <a:ext cx="123468" cy="3484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700"/>
              </a:lnSpc>
              <a:buNone/>
            </a:pPr>
            <a:r>
              <a:rPr lang="en-US" sz="27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1</a:t>
            </a:r>
            <a:endParaRPr lang="en-US" sz="2700" dirty="0"/>
          </a:p>
        </p:txBody>
      </p:sp>
      <p:sp>
        <p:nvSpPr>
          <p:cNvPr id="7" name="Text 4"/>
          <p:cNvSpPr/>
          <p:nvPr/>
        </p:nvSpPr>
        <p:spPr>
          <a:xfrm>
            <a:off x="1666280" y="3254216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22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例句</a:t>
            </a:r>
            <a:endParaRPr lang="en-US" sz="2250" dirty="0"/>
          </a:p>
        </p:txBody>
      </p:sp>
      <p:sp>
        <p:nvSpPr>
          <p:cNvPr id="8" name="Text 5"/>
          <p:cNvSpPr/>
          <p:nvPr/>
        </p:nvSpPr>
        <p:spPr>
          <a:xfrm>
            <a:off x="1666280" y="3765471"/>
            <a:ext cx="661368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We have to finish our homework.</a:t>
            </a:r>
            <a:endParaRPr lang="en-US" sz="1900" dirty="0"/>
          </a:p>
        </p:txBody>
      </p:sp>
      <p:sp>
        <p:nvSpPr>
          <p:cNvPr id="9" name="Shape 6"/>
          <p:cNvSpPr/>
          <p:nvPr/>
        </p:nvSpPr>
        <p:spPr>
          <a:xfrm>
            <a:off x="864037" y="4684990"/>
            <a:ext cx="555427" cy="555427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</p:sp>
      <p:sp>
        <p:nvSpPr>
          <p:cNvPr id="10" name="Text 7"/>
          <p:cNvSpPr/>
          <p:nvPr/>
        </p:nvSpPr>
        <p:spPr>
          <a:xfrm>
            <a:off x="1048345" y="4788456"/>
            <a:ext cx="186809" cy="3484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700"/>
              </a:lnSpc>
              <a:buNone/>
            </a:pPr>
            <a:r>
              <a:rPr lang="en-US" sz="27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2</a:t>
            </a:r>
            <a:endParaRPr lang="en-US" sz="2700" dirty="0"/>
          </a:p>
        </p:txBody>
      </p:sp>
      <p:sp>
        <p:nvSpPr>
          <p:cNvPr id="11" name="Text 8"/>
          <p:cNvSpPr/>
          <p:nvPr/>
        </p:nvSpPr>
        <p:spPr>
          <a:xfrm>
            <a:off x="1666280" y="4684990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22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翻譯</a:t>
            </a:r>
            <a:endParaRPr lang="en-US" sz="2250" dirty="0"/>
          </a:p>
        </p:txBody>
      </p:sp>
      <p:sp>
        <p:nvSpPr>
          <p:cNvPr id="12" name="Text 9"/>
          <p:cNvSpPr/>
          <p:nvPr/>
        </p:nvSpPr>
        <p:spPr>
          <a:xfrm>
            <a:off x="1666280" y="5196245"/>
            <a:ext cx="661368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我們必須完成我們的作業。</a:t>
            </a:r>
            <a:endParaRPr lang="en-US" sz="1900" dirty="0"/>
          </a:p>
        </p:txBody>
      </p:sp>
      <p:sp>
        <p:nvSpPr>
          <p:cNvPr id="13" name="Shape 10"/>
          <p:cNvSpPr/>
          <p:nvPr/>
        </p:nvSpPr>
        <p:spPr>
          <a:xfrm>
            <a:off x="864037" y="6115764"/>
            <a:ext cx="555427" cy="555427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</p:sp>
      <p:sp>
        <p:nvSpPr>
          <p:cNvPr id="14" name="Text 11"/>
          <p:cNvSpPr/>
          <p:nvPr/>
        </p:nvSpPr>
        <p:spPr>
          <a:xfrm>
            <a:off x="1046917" y="6219230"/>
            <a:ext cx="189667" cy="3484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700"/>
              </a:lnSpc>
              <a:buNone/>
            </a:pPr>
            <a:r>
              <a:rPr lang="en-US" sz="27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3</a:t>
            </a:r>
            <a:endParaRPr lang="en-US" sz="2700" dirty="0"/>
          </a:p>
        </p:txBody>
      </p:sp>
      <p:sp>
        <p:nvSpPr>
          <p:cNvPr id="15" name="Text 12"/>
          <p:cNvSpPr/>
          <p:nvPr/>
        </p:nvSpPr>
        <p:spPr>
          <a:xfrm>
            <a:off x="1666280" y="6115764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22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小提示</a:t>
            </a:r>
            <a:endParaRPr lang="en-US" sz="2250" dirty="0"/>
          </a:p>
        </p:txBody>
      </p:sp>
      <p:sp>
        <p:nvSpPr>
          <p:cNvPr id="16" name="Text 13"/>
          <p:cNvSpPr/>
          <p:nvPr/>
        </p:nvSpPr>
        <p:spPr>
          <a:xfrm>
            <a:off x="1666280" y="6627019"/>
            <a:ext cx="661368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口語中常縮寫為"gotta"。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675084"/>
            <a:ext cx="5777032" cy="722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650"/>
              </a:lnSpc>
              <a:buNone/>
            </a:pPr>
            <a:r>
              <a:rPr lang="en-US" sz="45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Ball (名詞) - 球</a:t>
            </a:r>
            <a:endParaRPr lang="en-US" sz="4500" dirty="0"/>
          </a:p>
        </p:txBody>
      </p:sp>
      <p:sp>
        <p:nvSpPr>
          <p:cNvPr id="3" name="Text 1"/>
          <p:cNvSpPr/>
          <p:nvPr/>
        </p:nvSpPr>
        <p:spPr>
          <a:xfrm>
            <a:off x="968693" y="1888212"/>
            <a:ext cx="12692896" cy="3927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050"/>
              </a:lnSpc>
              <a:buNone/>
            </a:pPr>
            <a:r>
              <a:rPr lang="en-US" sz="19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圓形物體，常用於運動。</a:t>
            </a:r>
            <a:endParaRPr lang="en-US" sz="190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693" y="2557105"/>
            <a:ext cx="6162318" cy="380857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968693" y="6672501"/>
            <a:ext cx="2888456" cy="3609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運動用球</a:t>
            </a:r>
            <a:endParaRPr lang="en-US" sz="2250" dirty="0"/>
          </a:p>
        </p:txBody>
      </p:sp>
      <p:sp>
        <p:nvSpPr>
          <p:cNvPr id="6" name="Text 3"/>
          <p:cNvSpPr/>
          <p:nvPr/>
        </p:nvSpPr>
        <p:spPr>
          <a:xfrm>
            <a:off x="968693" y="7180778"/>
            <a:ext cx="6162318" cy="3927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50"/>
              </a:lnSpc>
              <a:buNone/>
            </a:pPr>
            <a:r>
              <a:rPr lang="en-US" sz="19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籃球、足球、網球等各種運動都用球。</a:t>
            </a:r>
            <a:endParaRPr lang="en-US" sz="1900" dirty="0"/>
          </a:p>
        </p:txBody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9271" y="2557105"/>
            <a:ext cx="6162318" cy="380857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499271" y="6672501"/>
            <a:ext cx="2888456" cy="3609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遊戲用球</a:t>
            </a:r>
            <a:endParaRPr lang="en-US" sz="2250" dirty="0"/>
          </a:p>
        </p:txBody>
      </p:sp>
      <p:sp>
        <p:nvSpPr>
          <p:cNvPr id="9" name="Text 5"/>
          <p:cNvSpPr/>
          <p:nvPr/>
        </p:nvSpPr>
        <p:spPr>
          <a:xfrm>
            <a:off x="7499271" y="7180778"/>
            <a:ext cx="6162318" cy="3927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50"/>
              </a:lnSpc>
              <a:buNone/>
            </a:pPr>
            <a:r>
              <a:rPr lang="en-US" sz="19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沙灘球、彈力球等用於娛樂。</a:t>
            </a:r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1151215"/>
            <a:ext cx="6698813" cy="726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700"/>
              </a:lnSpc>
              <a:buNone/>
            </a:pPr>
            <a:r>
              <a:rPr lang="en-US" sz="455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Come in (動詞片語) - 進來</a:t>
            </a:r>
            <a:endParaRPr lang="en-US" sz="4550" dirty="0"/>
          </a:p>
        </p:txBody>
      </p:sp>
      <p:sp>
        <p:nvSpPr>
          <p:cNvPr id="3" name="Text 1"/>
          <p:cNvSpPr/>
          <p:nvPr/>
        </p:nvSpPr>
        <p:spPr>
          <a:xfrm>
            <a:off x="968693" y="2371011"/>
            <a:ext cx="12692896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邀請某人進入房間或建築物。</a:t>
            </a:r>
            <a:endParaRPr lang="en-US" sz="1900" dirty="0"/>
          </a:p>
        </p:txBody>
      </p:sp>
      <p:sp>
        <p:nvSpPr>
          <p:cNvPr id="4" name="Shape 2"/>
          <p:cNvSpPr/>
          <p:nvPr/>
        </p:nvSpPr>
        <p:spPr>
          <a:xfrm>
            <a:off x="968693" y="5060990"/>
            <a:ext cx="12692896" cy="30480"/>
          </a:xfrm>
          <a:prstGeom prst="roundRect">
            <a:avLst>
              <a:gd name="adj" fmla="val 121500"/>
            </a:avLst>
          </a:prstGeom>
          <a:solidFill>
            <a:srgbClr val="4A6B6A"/>
          </a:solidFill>
          <a:ln/>
        </p:spPr>
      </p:sp>
      <p:sp>
        <p:nvSpPr>
          <p:cNvPr id="5" name="Shape 3"/>
          <p:cNvSpPr/>
          <p:nvPr/>
        </p:nvSpPr>
        <p:spPr>
          <a:xfrm>
            <a:off x="4064794" y="4197013"/>
            <a:ext cx="30480" cy="864037"/>
          </a:xfrm>
          <a:prstGeom prst="roundRect">
            <a:avLst>
              <a:gd name="adj" fmla="val 121500"/>
            </a:avLst>
          </a:prstGeom>
          <a:solidFill>
            <a:srgbClr val="4A6B6A"/>
          </a:solidFill>
          <a:ln/>
        </p:spPr>
      </p:sp>
      <p:sp>
        <p:nvSpPr>
          <p:cNvPr id="6" name="Shape 4"/>
          <p:cNvSpPr/>
          <p:nvPr/>
        </p:nvSpPr>
        <p:spPr>
          <a:xfrm>
            <a:off x="3802380" y="4783276"/>
            <a:ext cx="555427" cy="555427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</p:sp>
      <p:sp>
        <p:nvSpPr>
          <p:cNvPr id="7" name="Text 5"/>
          <p:cNvSpPr/>
          <p:nvPr/>
        </p:nvSpPr>
        <p:spPr>
          <a:xfrm>
            <a:off x="4018359" y="4886742"/>
            <a:ext cx="123468" cy="3484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700"/>
              </a:lnSpc>
              <a:buNone/>
            </a:pPr>
            <a:r>
              <a:rPr lang="en-US" sz="27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1</a:t>
            </a:r>
            <a:endParaRPr lang="en-US" sz="2700" dirty="0"/>
          </a:p>
        </p:txBody>
      </p:sp>
      <p:sp>
        <p:nvSpPr>
          <p:cNvPr id="8" name="Text 6"/>
          <p:cNvSpPr/>
          <p:nvPr/>
        </p:nvSpPr>
        <p:spPr>
          <a:xfrm>
            <a:off x="2627947" y="3043714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850"/>
              </a:lnSpc>
              <a:buNone/>
            </a:pPr>
            <a:r>
              <a:rPr lang="en-US" sz="22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門外</a:t>
            </a:r>
            <a:endParaRPr lang="en-US" sz="2250" dirty="0"/>
          </a:p>
        </p:txBody>
      </p:sp>
      <p:sp>
        <p:nvSpPr>
          <p:cNvPr id="9" name="Text 7"/>
          <p:cNvSpPr/>
          <p:nvPr/>
        </p:nvSpPr>
        <p:spPr>
          <a:xfrm>
            <a:off x="1215509" y="3554968"/>
            <a:ext cx="572940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敲門或按門鈴。</a:t>
            </a:r>
            <a:endParaRPr lang="en-US" sz="1900" dirty="0"/>
          </a:p>
        </p:txBody>
      </p:sp>
      <p:sp>
        <p:nvSpPr>
          <p:cNvPr id="10" name="Shape 8"/>
          <p:cNvSpPr/>
          <p:nvPr/>
        </p:nvSpPr>
        <p:spPr>
          <a:xfrm>
            <a:off x="7299722" y="5060930"/>
            <a:ext cx="30480" cy="864037"/>
          </a:xfrm>
          <a:prstGeom prst="roundRect">
            <a:avLst>
              <a:gd name="adj" fmla="val 121500"/>
            </a:avLst>
          </a:prstGeom>
          <a:solidFill>
            <a:srgbClr val="4A6B6A"/>
          </a:solidFill>
          <a:ln/>
        </p:spPr>
      </p:sp>
      <p:sp>
        <p:nvSpPr>
          <p:cNvPr id="11" name="Shape 9"/>
          <p:cNvSpPr/>
          <p:nvPr/>
        </p:nvSpPr>
        <p:spPr>
          <a:xfrm>
            <a:off x="7037308" y="4783276"/>
            <a:ext cx="555427" cy="555427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</p:sp>
      <p:sp>
        <p:nvSpPr>
          <p:cNvPr id="12" name="Text 10"/>
          <p:cNvSpPr/>
          <p:nvPr/>
        </p:nvSpPr>
        <p:spPr>
          <a:xfrm>
            <a:off x="7221617" y="4886742"/>
            <a:ext cx="186809" cy="3484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700"/>
              </a:lnSpc>
              <a:buNone/>
            </a:pPr>
            <a:r>
              <a:rPr lang="en-US" sz="27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2</a:t>
            </a:r>
            <a:endParaRPr lang="en-US" sz="2700" dirty="0"/>
          </a:p>
        </p:txBody>
      </p:sp>
      <p:sp>
        <p:nvSpPr>
          <p:cNvPr id="13" name="Text 11"/>
          <p:cNvSpPr/>
          <p:nvPr/>
        </p:nvSpPr>
        <p:spPr>
          <a:xfrm>
            <a:off x="5862876" y="6171962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850"/>
              </a:lnSpc>
              <a:buNone/>
            </a:pPr>
            <a:r>
              <a:rPr lang="en-US" sz="22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邀請</a:t>
            </a:r>
            <a:endParaRPr lang="en-US" sz="2250" dirty="0"/>
          </a:p>
        </p:txBody>
      </p:sp>
      <p:sp>
        <p:nvSpPr>
          <p:cNvPr id="14" name="Text 12"/>
          <p:cNvSpPr/>
          <p:nvPr/>
        </p:nvSpPr>
        <p:spPr>
          <a:xfrm>
            <a:off x="4450437" y="6683216"/>
            <a:ext cx="572940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聽到"Come in!"</a:t>
            </a:r>
            <a:endParaRPr lang="en-US" sz="1900" dirty="0"/>
          </a:p>
        </p:txBody>
      </p:sp>
      <p:sp>
        <p:nvSpPr>
          <p:cNvPr id="15" name="Shape 13"/>
          <p:cNvSpPr/>
          <p:nvPr/>
        </p:nvSpPr>
        <p:spPr>
          <a:xfrm>
            <a:off x="10534650" y="4197013"/>
            <a:ext cx="30480" cy="864037"/>
          </a:xfrm>
          <a:prstGeom prst="roundRect">
            <a:avLst>
              <a:gd name="adj" fmla="val 121500"/>
            </a:avLst>
          </a:prstGeom>
          <a:solidFill>
            <a:srgbClr val="4A6B6A"/>
          </a:solidFill>
          <a:ln/>
        </p:spPr>
      </p:sp>
      <p:sp>
        <p:nvSpPr>
          <p:cNvPr id="16" name="Shape 14"/>
          <p:cNvSpPr/>
          <p:nvPr/>
        </p:nvSpPr>
        <p:spPr>
          <a:xfrm>
            <a:off x="10272236" y="4783276"/>
            <a:ext cx="555427" cy="555427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</p:sp>
      <p:sp>
        <p:nvSpPr>
          <p:cNvPr id="17" name="Text 15"/>
          <p:cNvSpPr/>
          <p:nvPr/>
        </p:nvSpPr>
        <p:spPr>
          <a:xfrm>
            <a:off x="10455116" y="4886742"/>
            <a:ext cx="189667" cy="3484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700"/>
              </a:lnSpc>
              <a:buNone/>
            </a:pPr>
            <a:r>
              <a:rPr lang="en-US" sz="27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3</a:t>
            </a:r>
            <a:endParaRPr lang="en-US" sz="2700" dirty="0"/>
          </a:p>
        </p:txBody>
      </p:sp>
      <p:sp>
        <p:nvSpPr>
          <p:cNvPr id="18" name="Text 16"/>
          <p:cNvSpPr/>
          <p:nvPr/>
        </p:nvSpPr>
        <p:spPr>
          <a:xfrm>
            <a:off x="9097804" y="3043714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850"/>
              </a:lnSpc>
              <a:buNone/>
            </a:pPr>
            <a:r>
              <a:rPr lang="en-US" sz="22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行動</a:t>
            </a:r>
            <a:endParaRPr lang="en-US" sz="2250" dirty="0"/>
          </a:p>
        </p:txBody>
      </p:sp>
      <p:sp>
        <p:nvSpPr>
          <p:cNvPr id="19" name="Text 17"/>
          <p:cNvSpPr/>
          <p:nvPr/>
        </p:nvSpPr>
        <p:spPr>
          <a:xfrm>
            <a:off x="7685365" y="3554968"/>
            <a:ext cx="572940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開門進入房間。</a:t>
            </a:r>
            <a:endParaRPr lang="en-US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2431494"/>
            <a:ext cx="7444026" cy="726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700"/>
              </a:lnSpc>
              <a:buNone/>
            </a:pPr>
            <a:r>
              <a:rPr lang="en-US" sz="455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Slide (動詞/名詞) - 滑動/滑梯</a:t>
            </a:r>
            <a:endParaRPr lang="en-US" sz="4550" dirty="0"/>
          </a:p>
        </p:txBody>
      </p:sp>
      <p:sp>
        <p:nvSpPr>
          <p:cNvPr id="3" name="Text 1"/>
          <p:cNvSpPr/>
          <p:nvPr/>
        </p:nvSpPr>
        <p:spPr>
          <a:xfrm>
            <a:off x="968693" y="3651290"/>
            <a:ext cx="12692896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平滑移動或兒童遊樂設施。</a:t>
            </a:r>
            <a:endParaRPr lang="en-US" sz="1900" dirty="0"/>
          </a:p>
        </p:txBody>
      </p:sp>
      <p:sp>
        <p:nvSpPr>
          <p:cNvPr id="4" name="Text 2"/>
          <p:cNvSpPr/>
          <p:nvPr/>
        </p:nvSpPr>
        <p:spPr>
          <a:xfrm>
            <a:off x="968693" y="4570809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225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動詞用法</a:t>
            </a:r>
            <a:endParaRPr lang="en-US" sz="2250" dirty="0"/>
          </a:p>
        </p:txBody>
      </p:sp>
      <p:sp>
        <p:nvSpPr>
          <p:cNvPr id="5" name="Text 3"/>
          <p:cNvSpPr/>
          <p:nvPr/>
        </p:nvSpPr>
        <p:spPr>
          <a:xfrm>
            <a:off x="968693" y="5180767"/>
            <a:ext cx="3828931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The kids slide down the hill.</a:t>
            </a:r>
            <a:endParaRPr lang="en-US" sz="1900" dirty="0"/>
          </a:p>
        </p:txBody>
      </p:sp>
      <p:sp>
        <p:nvSpPr>
          <p:cNvPr id="6" name="Text 4"/>
          <p:cNvSpPr/>
          <p:nvPr/>
        </p:nvSpPr>
        <p:spPr>
          <a:xfrm>
            <a:off x="5407462" y="4570809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225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翻譯</a:t>
            </a:r>
            <a:endParaRPr lang="en-US" sz="2250" dirty="0"/>
          </a:p>
        </p:txBody>
      </p:sp>
      <p:sp>
        <p:nvSpPr>
          <p:cNvPr id="7" name="Text 5"/>
          <p:cNvSpPr/>
          <p:nvPr/>
        </p:nvSpPr>
        <p:spPr>
          <a:xfrm>
            <a:off x="5407462" y="5180767"/>
            <a:ext cx="3828931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孩子們從山坡上滑下來。</a:t>
            </a:r>
            <a:endParaRPr lang="en-US" sz="1900" dirty="0"/>
          </a:p>
        </p:txBody>
      </p:sp>
      <p:sp>
        <p:nvSpPr>
          <p:cNvPr id="8" name="Text 6"/>
          <p:cNvSpPr/>
          <p:nvPr/>
        </p:nvSpPr>
        <p:spPr>
          <a:xfrm>
            <a:off x="9846231" y="4570809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225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名詞用法</a:t>
            </a:r>
            <a:endParaRPr lang="en-US" sz="2250" dirty="0"/>
          </a:p>
        </p:txBody>
      </p:sp>
      <p:sp>
        <p:nvSpPr>
          <p:cNvPr id="9" name="Text 7"/>
          <p:cNvSpPr/>
          <p:nvPr/>
        </p:nvSpPr>
        <p:spPr>
          <a:xfrm>
            <a:off x="9846231" y="5180767"/>
            <a:ext cx="3828931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遊樂場的滑梯很受歡迎。</a:t>
            </a:r>
            <a:endParaRPr lang="en-US"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03156" y="563880"/>
            <a:ext cx="6127671" cy="6022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4700"/>
              </a:lnSpc>
              <a:buNone/>
            </a:pPr>
            <a:r>
              <a:rPr lang="en-US" sz="375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Slice (動詞/名詞) - 切片/一片</a:t>
            </a:r>
            <a:endParaRPr lang="en-US" sz="3750" dirty="0"/>
          </a:p>
        </p:txBody>
      </p:sp>
      <p:sp>
        <p:nvSpPr>
          <p:cNvPr id="4" name="Text 1"/>
          <p:cNvSpPr/>
          <p:nvPr/>
        </p:nvSpPr>
        <p:spPr>
          <a:xfrm>
            <a:off x="6203156" y="1473279"/>
            <a:ext cx="7710487" cy="3276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將食物切成薄片或食物的一片。</a:t>
            </a:r>
            <a:endParaRPr lang="en-US" sz="1600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3156" y="2031325"/>
            <a:ext cx="511969" cy="511969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203156" y="2748082"/>
            <a:ext cx="2409230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動作</a:t>
            </a:r>
            <a:endParaRPr lang="en-US" sz="1850" dirty="0"/>
          </a:p>
        </p:txBody>
      </p:sp>
      <p:sp>
        <p:nvSpPr>
          <p:cNvPr id="7" name="Text 3"/>
          <p:cNvSpPr/>
          <p:nvPr/>
        </p:nvSpPr>
        <p:spPr>
          <a:xfrm>
            <a:off x="6203156" y="3172182"/>
            <a:ext cx="7710487" cy="3276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用刀切成薄片。</a:t>
            </a:r>
            <a:endParaRPr lang="en-US" sz="1600" dirty="0"/>
          </a:p>
        </p:txBody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156" y="4114205"/>
            <a:ext cx="511969" cy="511969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6203156" y="4830961"/>
            <a:ext cx="2409230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例子</a:t>
            </a:r>
            <a:endParaRPr lang="en-US" sz="1850" dirty="0"/>
          </a:p>
        </p:txBody>
      </p:sp>
      <p:sp>
        <p:nvSpPr>
          <p:cNvPr id="10" name="Text 5"/>
          <p:cNvSpPr/>
          <p:nvPr/>
        </p:nvSpPr>
        <p:spPr>
          <a:xfrm>
            <a:off x="6203156" y="5255062"/>
            <a:ext cx="7710487" cy="3276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一片披薩。</a:t>
            </a:r>
            <a:endParaRPr lang="en-US" sz="1600" dirty="0"/>
          </a:p>
        </p:txBody>
      </p:sp>
      <p:pic>
        <p:nvPicPr>
          <p:cNvPr id="1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3156" y="6197084"/>
            <a:ext cx="511969" cy="511969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6203156" y="6913840"/>
            <a:ext cx="2409230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常見</a:t>
            </a:r>
            <a:endParaRPr lang="en-US" sz="1850" dirty="0"/>
          </a:p>
        </p:txBody>
      </p:sp>
      <p:sp>
        <p:nvSpPr>
          <p:cNvPr id="13" name="Text 7"/>
          <p:cNvSpPr/>
          <p:nvPr/>
        </p:nvSpPr>
        <p:spPr>
          <a:xfrm>
            <a:off x="6203156" y="7337941"/>
            <a:ext cx="7710487" cy="3276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麵包、蛋糕常切片。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1033701"/>
            <a:ext cx="7257574" cy="726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700"/>
              </a:lnSpc>
              <a:buNone/>
            </a:pPr>
            <a:r>
              <a:rPr lang="en-US" sz="455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Company (名詞) - 公司/陪伴</a:t>
            </a:r>
            <a:endParaRPr lang="en-US" sz="4550" dirty="0"/>
          </a:p>
        </p:txBody>
      </p:sp>
      <p:sp>
        <p:nvSpPr>
          <p:cNvPr id="3" name="Text 1"/>
          <p:cNvSpPr/>
          <p:nvPr/>
        </p:nvSpPr>
        <p:spPr>
          <a:xfrm>
            <a:off x="968693" y="2253496"/>
            <a:ext cx="12692896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商業組織或陪伴的狀態。</a:t>
            </a:r>
            <a:endParaRPr lang="en-US" sz="1900" dirty="0"/>
          </a:p>
        </p:txBody>
      </p:sp>
      <p:sp>
        <p:nvSpPr>
          <p:cNvPr id="4" name="Shape 2"/>
          <p:cNvSpPr/>
          <p:nvPr/>
        </p:nvSpPr>
        <p:spPr>
          <a:xfrm>
            <a:off x="968693" y="2926199"/>
            <a:ext cx="12692896" cy="4269581"/>
          </a:xfrm>
          <a:prstGeom prst="roundRect">
            <a:avLst>
              <a:gd name="adj" fmla="val 867"/>
            </a:avLst>
          </a:prstGeom>
          <a:noFill/>
          <a:ln w="1524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983933" y="2941439"/>
            <a:ext cx="12662416" cy="70651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4"/>
          <p:cNvSpPr/>
          <p:nvPr/>
        </p:nvSpPr>
        <p:spPr>
          <a:xfrm>
            <a:off x="1230868" y="3097173"/>
            <a:ext cx="5833705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意思1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7565827" y="3097173"/>
            <a:ext cx="5833705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公司、企業</a:t>
            </a:r>
            <a:endParaRPr lang="en-US" sz="1900" dirty="0"/>
          </a:p>
        </p:txBody>
      </p:sp>
      <p:sp>
        <p:nvSpPr>
          <p:cNvPr id="8" name="Shape 6"/>
          <p:cNvSpPr/>
          <p:nvPr/>
        </p:nvSpPr>
        <p:spPr>
          <a:xfrm>
            <a:off x="983933" y="3647956"/>
            <a:ext cx="12662416" cy="70651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9" name="Text 7"/>
          <p:cNvSpPr/>
          <p:nvPr/>
        </p:nvSpPr>
        <p:spPr>
          <a:xfrm>
            <a:off x="1230868" y="3803690"/>
            <a:ext cx="5833705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例句</a:t>
            </a:r>
            <a:endParaRPr lang="en-US" sz="1900" dirty="0"/>
          </a:p>
        </p:txBody>
      </p:sp>
      <p:sp>
        <p:nvSpPr>
          <p:cNvPr id="10" name="Text 8"/>
          <p:cNvSpPr/>
          <p:nvPr/>
        </p:nvSpPr>
        <p:spPr>
          <a:xfrm>
            <a:off x="7565827" y="3803690"/>
            <a:ext cx="5833705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He works for a big company.</a:t>
            </a:r>
            <a:endParaRPr lang="en-US" sz="1900" dirty="0"/>
          </a:p>
        </p:txBody>
      </p:sp>
      <p:sp>
        <p:nvSpPr>
          <p:cNvPr id="11" name="Shape 9"/>
          <p:cNvSpPr/>
          <p:nvPr/>
        </p:nvSpPr>
        <p:spPr>
          <a:xfrm>
            <a:off x="983933" y="4354473"/>
            <a:ext cx="12662416" cy="70651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2" name="Text 10"/>
          <p:cNvSpPr/>
          <p:nvPr/>
        </p:nvSpPr>
        <p:spPr>
          <a:xfrm>
            <a:off x="1230868" y="4510207"/>
            <a:ext cx="5833705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翻譯</a:t>
            </a:r>
            <a:endParaRPr lang="en-US" sz="1900" dirty="0"/>
          </a:p>
        </p:txBody>
      </p:sp>
      <p:sp>
        <p:nvSpPr>
          <p:cNvPr id="13" name="Text 11"/>
          <p:cNvSpPr/>
          <p:nvPr/>
        </p:nvSpPr>
        <p:spPr>
          <a:xfrm>
            <a:off x="7565827" y="4510207"/>
            <a:ext cx="5833705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他在一家大公司工作。</a:t>
            </a:r>
            <a:endParaRPr lang="en-US" sz="1900" dirty="0"/>
          </a:p>
        </p:txBody>
      </p:sp>
      <p:sp>
        <p:nvSpPr>
          <p:cNvPr id="14" name="Shape 12"/>
          <p:cNvSpPr/>
          <p:nvPr/>
        </p:nvSpPr>
        <p:spPr>
          <a:xfrm>
            <a:off x="983933" y="5060990"/>
            <a:ext cx="12662416" cy="70651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5" name="Text 13"/>
          <p:cNvSpPr/>
          <p:nvPr/>
        </p:nvSpPr>
        <p:spPr>
          <a:xfrm>
            <a:off x="1230868" y="5216723"/>
            <a:ext cx="5833705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意思2</a:t>
            </a:r>
            <a:endParaRPr lang="en-US" sz="1900" dirty="0"/>
          </a:p>
        </p:txBody>
      </p:sp>
      <p:sp>
        <p:nvSpPr>
          <p:cNvPr id="16" name="Text 14"/>
          <p:cNvSpPr/>
          <p:nvPr/>
        </p:nvSpPr>
        <p:spPr>
          <a:xfrm>
            <a:off x="7565827" y="5216723"/>
            <a:ext cx="5833705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陪伴、作伴</a:t>
            </a:r>
            <a:endParaRPr lang="en-US" sz="1900" dirty="0"/>
          </a:p>
        </p:txBody>
      </p:sp>
      <p:sp>
        <p:nvSpPr>
          <p:cNvPr id="17" name="Shape 15"/>
          <p:cNvSpPr/>
          <p:nvPr/>
        </p:nvSpPr>
        <p:spPr>
          <a:xfrm>
            <a:off x="983933" y="5767507"/>
            <a:ext cx="12662416" cy="70651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8" name="Text 16"/>
          <p:cNvSpPr/>
          <p:nvPr/>
        </p:nvSpPr>
        <p:spPr>
          <a:xfrm>
            <a:off x="1230868" y="5923240"/>
            <a:ext cx="5833705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例句</a:t>
            </a:r>
            <a:endParaRPr lang="en-US" sz="1900" dirty="0"/>
          </a:p>
        </p:txBody>
      </p:sp>
      <p:sp>
        <p:nvSpPr>
          <p:cNvPr id="19" name="Text 17"/>
          <p:cNvSpPr/>
          <p:nvPr/>
        </p:nvSpPr>
        <p:spPr>
          <a:xfrm>
            <a:off x="7565827" y="5923240"/>
            <a:ext cx="5833705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 enjoy her company.</a:t>
            </a:r>
            <a:endParaRPr lang="en-US" sz="1900" dirty="0"/>
          </a:p>
        </p:txBody>
      </p:sp>
      <p:sp>
        <p:nvSpPr>
          <p:cNvPr id="20" name="Shape 18"/>
          <p:cNvSpPr/>
          <p:nvPr/>
        </p:nvSpPr>
        <p:spPr>
          <a:xfrm>
            <a:off x="983933" y="6474023"/>
            <a:ext cx="12662416" cy="70651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1" name="Text 19"/>
          <p:cNvSpPr/>
          <p:nvPr/>
        </p:nvSpPr>
        <p:spPr>
          <a:xfrm>
            <a:off x="1230868" y="6629757"/>
            <a:ext cx="5833705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翻譯</a:t>
            </a:r>
            <a:endParaRPr lang="en-US" sz="1900" dirty="0"/>
          </a:p>
        </p:txBody>
      </p:sp>
      <p:sp>
        <p:nvSpPr>
          <p:cNvPr id="22" name="Text 20"/>
          <p:cNvSpPr/>
          <p:nvPr/>
        </p:nvSpPr>
        <p:spPr>
          <a:xfrm>
            <a:off x="7565827" y="6629757"/>
            <a:ext cx="5833705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我喜歡和她在一起。</a:t>
            </a:r>
            <a:endParaRPr lang="en-US" sz="1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2024-10-31T09:34:08Z</dcterms:created>
  <dcterms:modified xsi:type="dcterms:W3CDTF">2024-10-31T09:34:08Z</dcterms:modified>
</cp:coreProperties>
</file>